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70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960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59DDD-DAEC-4EF9-9918-FD102FAA14A1}" type="datetimeFigureOut">
              <a:rPr lang="ru-RU" smtClean="0"/>
              <a:t>11.11.2020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/>
            </a:lvl1pPr>
          </a:lstStyle>
          <a:p>
            <a:fld id="{28C1B8FD-9C33-41F4-A6D4-E623652B6D0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840185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59DDD-DAEC-4EF9-9918-FD102FAA14A1}" type="datetimeFigureOut">
              <a:rPr lang="ru-RU" smtClean="0"/>
              <a:t>11.11.2020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C1B8FD-9C33-41F4-A6D4-E623652B6D0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261076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59DDD-DAEC-4EF9-9918-FD102FAA14A1}" type="datetimeFigureOut">
              <a:rPr lang="ru-RU" smtClean="0"/>
              <a:t>11.11.2020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C1B8FD-9C33-41F4-A6D4-E623652B6D0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127717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59DDD-DAEC-4EF9-9918-FD102FAA14A1}" type="datetimeFigureOut">
              <a:rPr lang="ru-RU" smtClean="0"/>
              <a:t>11.11.2020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C1B8FD-9C33-41F4-A6D4-E623652B6D0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768306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8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fld id="{AF359DDD-DAEC-4EF9-9918-FD102FAA14A1}" type="datetimeFigureOut">
              <a:rPr lang="ru-RU" smtClean="0"/>
              <a:t>11.11.2020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endParaRPr lang="ru-RU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28C1B8FD-9C33-41F4-A6D4-E623652B6D0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091046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59DDD-DAEC-4EF9-9918-FD102FAA14A1}" type="datetimeFigureOut">
              <a:rPr lang="ru-RU" smtClean="0"/>
              <a:t>11.11.2020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C1B8FD-9C33-41F4-A6D4-E623652B6D0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051265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59DDD-DAEC-4EF9-9918-FD102FAA14A1}" type="datetimeFigureOut">
              <a:rPr lang="ru-RU" smtClean="0"/>
              <a:t>11.11.2020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C1B8FD-9C33-41F4-A6D4-E623652B6D0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73955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59DDD-DAEC-4EF9-9918-FD102FAA14A1}" type="datetimeFigureOut">
              <a:rPr lang="ru-RU" smtClean="0"/>
              <a:t>11.11.2020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C1B8FD-9C33-41F4-A6D4-E623652B6D0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384724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59DDD-DAEC-4EF9-9918-FD102FAA14A1}" type="datetimeFigureOut">
              <a:rPr lang="ru-RU" smtClean="0"/>
              <a:t>11.11.2020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C1B8FD-9C33-41F4-A6D4-E623652B6D0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043411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59DDD-DAEC-4EF9-9918-FD102FAA14A1}" type="datetimeFigureOut">
              <a:rPr lang="ru-RU" smtClean="0"/>
              <a:t>11.11.2020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C1B8FD-9C33-41F4-A6D4-E623652B6D0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606084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59DDD-DAEC-4EF9-9918-FD102FAA14A1}" type="datetimeFigureOut">
              <a:rPr lang="ru-RU" smtClean="0"/>
              <a:t>11.11.2020</a:t>
            </a:fld>
            <a:endParaRPr lang="ru-RU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C1B8FD-9C33-41F4-A6D4-E623652B6D0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580177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AF359DDD-DAEC-4EF9-9918-FD102FAA14A1}" type="datetimeFigureOut">
              <a:rPr lang="ru-RU" smtClean="0"/>
              <a:t>11.11.2020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fld id="{28C1B8FD-9C33-41F4-A6D4-E623652B6D0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301005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kern="1200" cap="all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ru-RU" sz="3600" b="1" dirty="0"/>
              <a:t>ЛИЧНОСТЬ РАБОТНИКА КАК СУБЪЕКТ И ОБЪЕКТ ОРГАНИЗАЦИОННОГО ПОВЕДЕНИЯ</a:t>
            </a:r>
            <a:r>
              <a:rPr lang="ru-RU" sz="3600" b="1" dirty="0"/>
              <a:t>.</a:t>
            </a:r>
            <a:br>
              <a:rPr lang="ru-RU" sz="3600" b="1" dirty="0"/>
            </a:br>
            <a:r>
              <a:rPr lang="ru-RU" sz="3600" b="1" dirty="0" smtClean="0"/>
              <a:t/>
            </a:r>
            <a:br>
              <a:rPr lang="ru-RU" sz="3600" b="1" dirty="0" smtClean="0"/>
            </a:br>
            <a:r>
              <a:rPr lang="ru-RU" sz="3600" b="1" dirty="0" smtClean="0"/>
              <a:t>ТИПЫ </a:t>
            </a:r>
            <a:r>
              <a:rPr lang="ru-RU" sz="3600" b="1" dirty="0"/>
              <a:t>ВЗАИМООТНОШЕНИЙ ЧЕЛОВЕКА И РАБОЧЕЙ ГРУППЫ. ГРУППОВОЕ ПОВЕДЕНИЕ.</a:t>
            </a:r>
            <a:br>
              <a:rPr lang="ru-RU" sz="3600" b="1" dirty="0"/>
            </a:br>
            <a:endParaRPr lang="ru-RU" sz="3600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200" b="1" dirty="0" smtClean="0"/>
              <a:t>Лекция 19</a:t>
            </a:r>
            <a:endParaRPr lang="ru-RU" sz="3200" b="1" dirty="0"/>
          </a:p>
        </p:txBody>
      </p:sp>
    </p:spTree>
    <p:extLst>
      <p:ext uri="{BB962C8B-B14F-4D97-AF65-F5344CB8AC3E}">
        <p14:creationId xmlns:p14="http://schemas.microsoft.com/office/powerpoint/2010/main" val="251927534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1"/>
            <a:ext cx="12192000" cy="75713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/>
              <a:t>ТИПЫ ВЗАИМООТНОШЕНИЙ ЧЕЛОВЕКА И РАБОЧЕЙ ГРУППЫ. ГРУППОВОЕ ПОВЕДЕНИЕ</a:t>
            </a:r>
            <a:r>
              <a:rPr lang="ru-RU" dirty="0" smtClean="0"/>
              <a:t>.</a:t>
            </a:r>
          </a:p>
          <a:p>
            <a:pPr algn="ctr"/>
            <a:endParaRPr lang="ru-RU" dirty="0" smtClean="0"/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Взаимодействие человека и организации не сводится только к ролевому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взаимодействию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Оно гораздо шире. Человек является членом группы, в рамках которой он участвует в деятельности. При этом группа оказывает огромное влияние на поведение человека. А поведение человека вносят определенный вклад в жизнь группы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ctr"/>
            <a:r>
              <a:rPr lang="ru-RU" sz="19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1.Общая </a:t>
            </a:r>
            <a:r>
              <a:rPr lang="ru-RU" sz="1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характеристика группы.</a:t>
            </a:r>
          </a:p>
          <a:p>
            <a:pPr algn="just"/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Общее понятие группы известно из изучения курса социальной психологии. Однако необходимо напомнить основные характеристики группы </a:t>
            </a: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относительно 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предмета организационного поведения. Взаимодействие членов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груп-пы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базируется  на некоем общем интересе и, как правило, связано с </a:t>
            </a: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достижением 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общей </a:t>
            </a: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цели.</a:t>
            </a:r>
          </a:p>
          <a:p>
            <a:pPr algn="just"/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Характерными 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особенностями группы являются следующие. Во-первых, члены группы идентифицируют себя и свои действия с группой в целом и выступают от имени группы. Во-вторых, взаимодействие между членами группами носят непосредственный характер. В-третьих, в группе наряду с формальным распределением ролей обязательно складывается </a:t>
            </a: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неформальное 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распределение, обычно признаваемое группой. </a:t>
            </a:r>
          </a:p>
          <a:p>
            <a:pPr algn="just"/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Существует 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два типа групп – формальные и неформальные. Оба эти типа имеют значение для организации и оказывают большое влияние на членов </a:t>
            </a: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группы.</a:t>
            </a:r>
          </a:p>
          <a:p>
            <a:pPr algn="just"/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Формальные 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группы обычно выделяются как структурные подразделения в организации: отделы, бригады и т.д. Они имеют формально назначенного руководителя, формально определенную структуру ролей, должностей, а также формально закрепленные за ними функции и задачи.</a:t>
            </a:r>
          </a:p>
          <a:p>
            <a:pPr algn="just"/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Неформальные 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группы создаются членами организации в соответствии с их взаимными симпатиями, общими интересами, привычками и т.д.</a:t>
            </a:r>
          </a:p>
          <a:p>
            <a:pPr algn="just"/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Они 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обычно имеют свои неписаные правила и нормы поведения; люди </a:t>
            </a: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хорошо 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знают, кто входит в их неформальную группу. В таких группах </a:t>
            </a: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складывается 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определенное распределение ролей и позиций, а также </a:t>
            </a: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неформальное 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лидерство. Такие группы, как правило, существуют в любой </a:t>
            </a: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организации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</a:p>
          <a:p>
            <a:pPr algn="just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1535347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92000" cy="65248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9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2.Индивид </a:t>
            </a:r>
            <a:r>
              <a:rPr lang="ru-RU" sz="1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группа. Типы поведения человека в организации.</a:t>
            </a:r>
          </a:p>
          <a:p>
            <a:pPr algn="just"/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Взаимодействие человека и группы всегда носит двусторонний характер: </a:t>
            </a: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человек 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своим трудом, своей деятельностью способствует решению групповых задач, а группа помогает человеку удовлетворить его потребности в без-опасности, любви, уважении, самовыражения, формировании личности. Группа меняет поведение человека, и можно отметить существенные </a:t>
            </a: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изменения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связанные с участием в </a:t>
            </a: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группе.</a:t>
            </a:r>
          </a:p>
          <a:p>
            <a:pPr algn="just"/>
            <a:r>
              <a:rPr lang="ru-RU" sz="19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Во-первых</a:t>
            </a:r>
            <a:r>
              <a:rPr lang="ru-RU" sz="19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изменяется взгляд человека на себя, на свое место в </a:t>
            </a:r>
            <a:r>
              <a:rPr lang="ru-RU" sz="19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окружении</a:t>
            </a:r>
            <a:r>
              <a:rPr lang="ru-RU" sz="19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Это связано с тем, что от отдельного человека зависят действия его кол-лег.</a:t>
            </a:r>
          </a:p>
          <a:p>
            <a:pPr algn="just"/>
            <a:r>
              <a:rPr lang="ru-RU" sz="19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Во-вторых</a:t>
            </a:r>
            <a:r>
              <a:rPr lang="ru-RU" sz="19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в группе человек получает определенный «вес». Это зависит от величины и сложности выполняемой им работы в группе и формирует </a:t>
            </a:r>
            <a:r>
              <a:rPr lang="ru-RU" sz="19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отношение </a:t>
            </a:r>
            <a:r>
              <a:rPr lang="ru-RU" sz="19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 нему группы.</a:t>
            </a:r>
          </a:p>
          <a:p>
            <a:pPr algn="just"/>
            <a:r>
              <a:rPr lang="ru-RU" sz="19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В-третьих</a:t>
            </a:r>
            <a:r>
              <a:rPr lang="ru-RU" sz="19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в группе человек более склонен к принятию на себя риска. Это делает его поведение более активным.</a:t>
            </a:r>
          </a:p>
          <a:p>
            <a:pPr algn="just"/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Взаимодействие человека и группы может идти по разным траекториям. Условно выделяется три: кооперация, слияние, конфликт.</a:t>
            </a:r>
          </a:p>
          <a:p>
            <a:pPr algn="just"/>
            <a:r>
              <a:rPr lang="ru-RU" sz="19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Кооперация</a:t>
            </a: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между человеком и группой устанавливаются </a:t>
            </a: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доверительные 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благожелательные отношения. Человек рассматривает цели группы как совпадающие с собственными, готов к взаимодействию, положительно и </a:t>
            </a: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сознательно 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принимает решения группы.</a:t>
            </a:r>
          </a:p>
          <a:p>
            <a:pPr algn="just"/>
            <a:r>
              <a:rPr lang="ru-RU" sz="19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Слияние</a:t>
            </a: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человек и группа представляют собой органическое единство. Человек строит свои интересы, исходя из целей группы, подчиняет ей свои интересы и идентифицирует себя с группой. В свою очередь, группа берет на себя заботу о человеке, старается оказать содействие в решении не только производственных, но и личных проблем.</a:t>
            </a:r>
          </a:p>
          <a:p>
            <a:pPr algn="just"/>
            <a:r>
              <a:rPr lang="ru-RU" sz="19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Конфликт 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 противопоставление интересов группы и человека и борьба между ними.</a:t>
            </a:r>
          </a:p>
          <a:p>
            <a:pPr algn="just"/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Изначальным в поведении человека является его представление о том, что есть организация, в которой ему надо работать. Если образ организации и «Я- концепция» человека совмещаются, то его поведение адаптивное, если нет – то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дезадаптивное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конфликтное</a:t>
            </a: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1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561718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92000" cy="65094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Можно выделить четыре предельных типа поведения человека в </a:t>
            </a:r>
            <a:r>
              <a:rPr lang="ru-RU" sz="19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организации</a:t>
            </a:r>
            <a:r>
              <a:rPr lang="ru-RU" sz="1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Адаптивный: полностью принимает ценности и нормы поведения </a:t>
            </a: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организации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Ведет себя так, чтобы не противоречить интересам организации. </a:t>
            </a: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Искренне 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старается быть дисциплинированным, выполнять свою </a:t>
            </a: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организационную 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роль. Поэтому результаты действий такого человека в основном </a:t>
            </a: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зависят 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 его личных способностей и возможностей, и главная задача </a:t>
            </a: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организации 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верно определить содержание его роли. Такой тип можно </a:t>
            </a: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охарактеризовать 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как преданный и дисциплинированный член организации</a:t>
            </a: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1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Приспособленец: 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человек не принимает ценностей организации, однако </a:t>
            </a: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старается 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вести себя соответственно им. Он делает все правильно и по правилам, но ненадежен, так как в любой момент может или покинуть организацию, или вступить в противоречие с задачами организации.</a:t>
            </a:r>
          </a:p>
          <a:p>
            <a:pPr algn="just"/>
            <a:r>
              <a:rPr lang="ru-RU" sz="19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Оригинал</a:t>
            </a:r>
            <a:r>
              <a:rPr lang="ru-RU" sz="1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человек приемлет ценности организации, но не приемлет </a:t>
            </a: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существующие 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нормы поведения. Это может порождать трудности во </a:t>
            </a: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взаимоотношениях 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 коллегами и руководством. Однако цели и задачи организации он принимает и разделяет и может найти свое место в ней.</a:t>
            </a:r>
          </a:p>
          <a:p>
            <a:pPr algn="just"/>
            <a:r>
              <a:rPr lang="ru-RU" sz="19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Бунтарь</a:t>
            </a:r>
            <a:r>
              <a:rPr lang="ru-RU" sz="1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индивид не приемлет ни ценностей, ни норм организации. Он все время вступает в противоречие с руководством и коллегами и создает </a:t>
            </a: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конфликтные 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ситуации. Такой человек может создавать в организации много проблем и даже наносить ей ущерб.</a:t>
            </a:r>
          </a:p>
          <a:p>
            <a:pPr algn="just"/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Существует 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также понятие характерного стиля поведения в организации. Это означает, что в целом в организации приветствуется тот или иной стиль поведения сотрудников.</a:t>
            </a:r>
          </a:p>
          <a:p>
            <a:pPr algn="just"/>
            <a:r>
              <a:rPr lang="ru-RU" sz="19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Исполнительский </a:t>
            </a:r>
            <a:r>
              <a:rPr lang="ru-RU" sz="1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стиль 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означает, что в организации существует система запрещающих и обязывающих норм, в том числе и режимные требования. Каждый сотрудник обязан точно следовать сложившимся в организации нормам безопасности. Регулярно проводится проверка сотрудников на надежность, часто существуют ограничения в образе жизни. Тип работника – “службист”.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94368941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92000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Автономный стиль 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предполагает свободу маневра работников,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возможность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выбора той или иной линии поведения в организации.  Работник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отвечает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 свое поведение перед коллективом. Сотрудники могут сами выбирать методы и способы выполнения работы, ее темп и ритм. Как правило,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самостоятельно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регулируют процесс работы и имеют возможность оценить свою деятельность соотносительно с задачами организации. В рамках данного стиля формируется инициативный тип работника, для которого характерны чувство собственного достоинства, понимание собственной значимости для организации, ожидание признания своих заслуг перед коллегами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Большинство норм и правил поведения в формальной группе, каковой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является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организация, фиксируется документально в виде функциональных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обязанностей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внутреннего распорядка и т.д. Но часто невозможно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предусмотреть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все случаи и ситуации в деятельности организации в любой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документации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Поэтому в организации существует три разновидности поведения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работников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/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•Обязательное 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(по разным видам принуждения)</a:t>
            </a:r>
          </a:p>
          <a:p>
            <a:pPr algn="just"/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•Должное 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(по договору)</a:t>
            </a:r>
          </a:p>
          <a:p>
            <a:pPr algn="just"/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•Желательное 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(по собственной инициативе)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Отдельно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можно рассмотреть осуждаемое поведение: когда работник не реализует тех ожиданий, которые на него возлагали. Иногда такая модель возникает, когда круг обязанностей не соответствует правам должностного лица (величина обязанностей в несколько раз больше, чем величина прав). Как себя вести работнику в данной ситуации? Возможны несколько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вариантов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подать заявление об уходе; работать, ставя себе ограничения; само-вольно наделять себя полномочиями.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наконец, необходимо отметить ту систему структурных отношений меж-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членами производственных групп, которые могут существовать в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•Линейные 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отношения – между руководителем и его подчиненными.</a:t>
            </a:r>
          </a:p>
          <a:p>
            <a:pPr algn="just"/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•Функциональные 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отношения – отношения специалиста, который </a:t>
            </a:r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уполномочен 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выполнять ту или иную функцию в рамках всей организации, с другими сотрудниками. Например, начальник отдела кадров по </a:t>
            </a:r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отношению 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 бригадирам; главный бухгалтер по отношению к руководителям отделов</a:t>
            </a:r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4010124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-122112"/>
            <a:ext cx="12192000" cy="72943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•Отношения управленческого аппарата – имеет место в случае </a:t>
            </a:r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представления 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чьих-либо прав и полномочий. Проректор выступает от имени ректора на заседании Ученого совета вуза  с определенным заявлением.</a:t>
            </a:r>
          </a:p>
          <a:p>
            <a:pPr algn="just"/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•Латеральные отношения – либо отношения между работниками одного отдела, подчиненными одному руководителю; либо отношения, </a:t>
            </a:r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вызванные 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необходимостью сотрудничества между сотрудниками разных </a:t>
            </a:r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отделов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но занимающих равное служебное положение.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Резюме. В целом можно сказать, что поведение человека в производственной группе зависит и от намерений и возможностей самого сотрудника, и от фак-торов группового сплочения  и организации коллективной работы. В любом случае, ведущая роль в установлении нормальных рабочих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взаимоотношений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принадлежит руководству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ctr"/>
            <a:endParaRPr lang="ru-RU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Факторы делового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поведения.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Человеку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легче работать, если группа поддерживает его, переживает за него, ожидает от него высоких результатов, верит в него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Деловое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поведение понимается как осуществление работниками тех целей, которые ставятся перед ними непосредственным руководителем. Деловым поведение становится потому, что профессиональная деятельность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порождает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отношение ответственности, взаимозависимости и требовательности.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Деловое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поведение всегда, с одной стороны, индивидуальное, с другой, -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групповое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так как результаты труда каждого влияют на общий результат.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развитие моделей группового поведения в производственном процессе влияют факторы:</a:t>
            </a:r>
          </a:p>
          <a:p>
            <a:pPr algn="just"/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•Профессиональной 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сработанности группы, формируемой в результате определенного опыта совместной работы (взаимозаменяемость, </a:t>
            </a:r>
            <a:r>
              <a:rPr lang="ru-RU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взаимодополняемость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взаимоответственность);</a:t>
            </a:r>
          </a:p>
          <a:p>
            <a:pPr algn="just"/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•Морально 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психологическая сплоченность («мы – одно целое, мы – ко-манда»);</a:t>
            </a:r>
          </a:p>
          <a:p>
            <a:pPr algn="just"/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•Профессиональная 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согласованность и межличностная совместимость (увязка профессиональных интересов в общем поле деятельности, </a:t>
            </a:r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психологическая 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готовность работников сотрудничать).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Оценить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успешность работы профессиональной группы можно по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продук-тивности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 удовлетворенности результатами труда.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деловом поведении всегда проявляется степень осознания личных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инте-ресов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соотнесенных с интересами группы и организации в целом.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</a:p>
        </p:txBody>
      </p:sp>
    </p:spTree>
    <p:extLst>
      <p:ext uri="{BB962C8B-B14F-4D97-AF65-F5344CB8AC3E}">
        <p14:creationId xmlns:p14="http://schemas.microsoft.com/office/powerpoint/2010/main" val="248959790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92000" cy="70173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Деловое поведение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всегда является функционально определенным: каждый знает, что он должен делать на рабочем месте. Ответственность работника и его права должны быть сбалансированы. Эта определенность часто зависит от поведения и действий руководителя: требовательности, способности к де-легированию полномочий, поддержанию инициативы на рабочих местах.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Кроме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того, деловое поведение имеет временную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заданность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оно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протекает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определенных границах (рабочий день, производственный цикл, срок оборота товара и т.д.). Руководителю необходимо создавать такой режим работы, чтобы не было «рваного ритма», но и была возможность для про-межуточного отдыха. Слишком интенсивный постоянный ритм работы при-водит к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псохофизиологической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инертности и отрицательно сказывается на деловом поведении.</a:t>
            </a:r>
          </a:p>
          <a:p>
            <a:pPr algn="just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Деловое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поведение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обладает способностью к самоорганизации. Каждый работник на своем рабочем месте, как правило, планирует свою работу в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соответствии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 целями организации, и задача руководителя – создать для него фронт работ и необходимые условия труда, чтобы он мог спокойно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работать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Деловое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поведение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может быть предсказуемым, если сотрудники уже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достигли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определенного уровня профессиональной сработанности. Социально – психологическим регулятором такой сработанности чаще всего выступает успех совместной деятельности.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Личностное деловое поведение. У каждого работника складываются свои личностные установки на определенный тип делового поведения. Они имеют как глубокие психологические причины, складывающиеся в результате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вос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-питания, обучения, окружения и т.д., так и ситуативные причины, связанные непосредственно с работой и обстановкой в данной организации.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Установки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можно охарактеризовать как зависимость от собственных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желаний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(«хочу»), от осознания возможностей («могу»), от определенных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требований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(«надо») и усилий в достижении целей («стремлюсь»). Они могут быть устойчивыми или превратиться в свою противоположность, став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психологическим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барьером на пути профессиональной деятельности.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Можно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выделить два противоположных типа личностного делового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поведения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человека в организации: активный и инертный.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</a:p>
        </p:txBody>
      </p:sp>
    </p:spTree>
    <p:extLst>
      <p:ext uri="{BB962C8B-B14F-4D97-AF65-F5344CB8AC3E}">
        <p14:creationId xmlns:p14="http://schemas.microsoft.com/office/powerpoint/2010/main" val="304535978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92000" cy="70173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Активное поведение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проявляется в стремлении творчески реализовать себя в привлекательных видах работы. «Хочу» и «стремлюсь» в гармонии,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активизируются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возможности и устанавливаются собственные высокие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требования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 деятельности. Это модель творческой самореализации личности. В ней выделяется рационально – волевая модель, когда предполагается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преобладание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«надо» над «хочу» и в этом случае требуются дополнительные стимулы для деятельности – как внешние, так и внутренние (карьера, сила воли и т.д.). Иногда проявляется профессионально – рациональная установка – когда «надо» может подкрепляться «хочу», направляя на достижение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определенного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положения в организации (быть не хуже других, оправдать доверие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руководителя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и/или коллег, не подвести коллег и т.д.).</a:t>
            </a:r>
          </a:p>
          <a:p>
            <a:pPr algn="just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Инертное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поведение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наблюдается в случае, когда личность имитирует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работу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подчиняясь требованиям руководителей и целям организации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формально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В сознании личности происходит процесс утраты личностной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значимости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выполняемых ею функций. Может произойти потеря смысла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работы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Другая ситуация инертного поведения возникает тогда, когда у работни-ка не хватает возможностей: опыта, квалификации, знаний. Часто не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осознается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противоречие между «хочу» и  «могу». Работник переоценивает свои возможности и, получив недостаточный или дефектный результат, опускает руки в дальнейшем.</a:t>
            </a:r>
          </a:p>
          <a:p>
            <a:pPr algn="ctr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4.Формирование эффективной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группы.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Группа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может воспитать в своих членах сильное чувство солидарности, которое может быть использовано для пользы дела.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Существуют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определенные факторы, способствующие повышению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эффективности группы.</a:t>
            </a:r>
          </a:p>
          <a:p>
            <a:pPr algn="just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Размер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группы.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Должно быть определенное соответствие между размером группы, сложностью задач и степенью участия работников. Чем больше группа, чем легче задачи, тем меньше людей имеют возможность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участвовать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ее работе. С позиций сплоченности наилучшая величина рабочей группы 10 – 12 человек.</a:t>
            </a:r>
          </a:p>
          <a:p>
            <a:pPr algn="just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Членство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ролевые позиции в группе.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мнению многих исследователей, для того, чтобы группа была эффективной, в ней должны исполняться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некоторые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необходимые роли.</a:t>
            </a:r>
          </a:p>
          <a:p>
            <a:pPr algn="just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Председатель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осуществляет руководство командой, дисциплинирован,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организован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уравновешен, подает пример в работе другим.</a:t>
            </a:r>
          </a:p>
          <a:p>
            <a:pPr algn="just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Организатор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инициативен, мобилен, наиболее влиятелен в группе.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Побуждает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других членов к дальнейшим действиям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3799035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-1" y="0"/>
            <a:ext cx="12064621" cy="78483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Мозговой центр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оказывает влияние на других в интеллектуальном плане. Источник оригинальных идей и предложений, обладает большой силой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воображения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Контролер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умен, с аналитическим складом ума. Анализирует идеи и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способен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увидеть слабые места в аргументах. Менее общителен, надежен,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необходим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проверки качества.</a:t>
            </a:r>
          </a:p>
          <a:p>
            <a:pPr algn="just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Исследователи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популярные члены команды, общительны и раскованы. Приносят в группу новые контакты, идеи, усовершенствования.</a:t>
            </a:r>
          </a:p>
          <a:p>
            <a:pPr algn="just"/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Трудоголики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практические организаторы всей деятельности команда. Пре-вращают идеи в выполнимые задания. Методичны и эффективны в работе, внушают доверие. Не являются лидерами, но умелые и исполнительные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работники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Координаторы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сплачивают всю команду, поддерживают других,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выслушивают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вникая во все. Они популярны и не стремятся к соперничеству. Тип людей, которых не замечаешь, пока они есть, и которых не хватает, когда их нет. 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Слишком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большое число сотрудников в одной роли может нарушить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баланс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Иногда излишняя сплоченность группы может решать работе: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появляется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консерватизм, приверженность групповому мнению, может стать цель выживания группы как основная. </a:t>
            </a:r>
          </a:p>
          <a:p>
            <a:pPr algn="just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Признаки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неэффективной группы:</a:t>
            </a:r>
          </a:p>
          <a:p>
            <a:pPr algn="just"/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•Высокая 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текучесть кадров</a:t>
            </a:r>
          </a:p>
          <a:p>
            <a:pPr algn="just"/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•Высокие 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показатели прогулов и заболеваемости</a:t>
            </a:r>
          </a:p>
          <a:p>
            <a:pPr algn="just"/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•Низкий 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объем выпуска продукции</a:t>
            </a:r>
          </a:p>
          <a:p>
            <a:pPr algn="just"/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•Нечеткие 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индивидуальные задания</a:t>
            </a:r>
          </a:p>
          <a:p>
            <a:pPr algn="just"/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•Недостаточная 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убежденность в необходимости выполнения цели</a:t>
            </a:r>
          </a:p>
          <a:p>
            <a:pPr algn="just"/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•Отсутствие 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открытости и доверия между членами группы</a:t>
            </a:r>
          </a:p>
          <a:p>
            <a:pPr algn="just"/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•Отрицательная 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оценка проблем</a:t>
            </a:r>
          </a:p>
          <a:p>
            <a:pPr algn="just"/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•Бесполезные 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собрания</a:t>
            </a:r>
          </a:p>
          <a:p>
            <a:pPr algn="just"/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•Очень 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ограниченное число людей принимает участие в решении проблем</a:t>
            </a:r>
          </a:p>
          <a:p>
            <a:pPr algn="just"/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•Члены 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группы подавлены и проявляют апатию.</a:t>
            </a:r>
          </a:p>
          <a:p>
            <a:pPr algn="just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2275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92000" cy="68634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трудовой сфере, которая является содержательной базой организационного поведения, в зависимости от характера, условий и содержания труда, уровня иерархического расположения работника в организации, рассматриваются отдельные специфические свойства личности человека.</a:t>
            </a:r>
          </a:p>
          <a:p>
            <a:pPr algn="ctr"/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1.Понятие трудового потенциала человека.</a:t>
            </a:r>
          </a:p>
          <a:p>
            <a:pPr algn="just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Прежде всего, в изучении организационного поведения в личности человека нас будет интересовать его трудовой потенциал. Трудовой потенциал определяет возможности и эффективность участия человека в экономической деятельности. Потенциал включает в себя несколько профессиональных и личностных характеристик работника, состав которых определяется требованиями участия в производственном процессе.</a:t>
            </a:r>
          </a:p>
          <a:p>
            <a:pPr algn="just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Содержание трудового потенциала важно при определении уровня взаимных требований  человека и организационного окружения.</a:t>
            </a:r>
          </a:p>
          <a:p>
            <a:pPr algn="just"/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Существует немало теорий, определяющих компоненты трудового потенциала человека.</a:t>
            </a:r>
          </a:p>
          <a:p>
            <a:pPr algn="just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Б. М. Генкин, советский психолог, в свое время выделил несколько компонентов, влияющих на работоспособность человека:</a:t>
            </a:r>
          </a:p>
          <a:p>
            <a:pPr algn="just"/>
            <a:r>
              <a:rPr lang="ru-RU" sz="2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•здоровье (как физическую способность и возможность выполнять данную работу; способность переносить определенные нагрузки, связанные с определенной работой);</a:t>
            </a:r>
          </a:p>
          <a:p>
            <a:pPr algn="just"/>
            <a:r>
              <a:rPr lang="ru-RU" sz="2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•нравственность (как определенное отношение к трудовой деятельности вообще и к данной работе в частности; трудолюбие, ответственность, честность и др.)</a:t>
            </a:r>
          </a:p>
          <a:p>
            <a:pPr algn="just"/>
            <a:r>
              <a:rPr lang="ru-RU" sz="2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•творческий потенциал (как возможность понимать и принимать смысл и содержание работы, корректировать свои действия под воздействием из-меняющихся условий)</a:t>
            </a:r>
          </a:p>
          <a:p>
            <a:pPr algn="just"/>
            <a:r>
              <a:rPr lang="ru-RU" sz="2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•образование (как определенный  набор знаний, умений и навыков, необходимых для выполнения определенной работы)</a:t>
            </a:r>
          </a:p>
          <a:p>
            <a:pPr algn="just"/>
            <a:r>
              <a:rPr lang="ru-RU" sz="2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•профессионализм (как сочетание глубоких профессиональных знаний с профессиональным опытом)</a:t>
            </a:r>
            <a:endParaRPr lang="ru-RU" sz="2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525667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92000" cy="68634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современной литературе более принято понятие культурно-производственного (личностного) потенциала работника (А. А.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Погорадзе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В. Г. Нестеров, Л. И. Иванько). Такая трактовка трудового потенциала более соответствует требованиям, предъявляемым современной экономической жизнью. В структуру культурно – производственного потенциала входят следующие компоненты:</a:t>
            </a:r>
          </a:p>
          <a:p>
            <a:pPr algn="just"/>
            <a:r>
              <a:rPr lang="ru-RU" sz="2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•Квалификационный потенциал (профессиональные знания, умения и навыки, обуславливающие профессиональную компетенцию)</a:t>
            </a:r>
          </a:p>
          <a:p>
            <a:pPr algn="just"/>
            <a:r>
              <a:rPr lang="ru-RU" sz="2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•Психофизиологический потенциал (работоспособность человека, соответствие его психической и физиологической структуры характеру выполняемой работы)</a:t>
            </a:r>
          </a:p>
          <a:p>
            <a:pPr algn="just"/>
            <a:r>
              <a:rPr lang="ru-RU" sz="2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•Творческий потенциал (готовность видоизменять свою трудовую деятельность под воздействием  изменяющихся требований, способность к  постановке и решению нестандартных задач в трудовой деятельности)</a:t>
            </a:r>
          </a:p>
          <a:p>
            <a:pPr algn="just"/>
            <a:r>
              <a:rPr lang="ru-RU" sz="2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•Коммуникационный потенциал (способность к сотрудничеству, настроенность на коллективную организацию труда, желание взаимодействовать с коллегами в процессе работы)</a:t>
            </a:r>
          </a:p>
          <a:p>
            <a:pPr algn="just"/>
            <a:r>
              <a:rPr lang="ru-RU" sz="2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•Нравственный потенциал (соответствие ценностно – мотивационной сферы  личности работника условиям и ценностям трудовой деятельности; наличие таких черт, как честность, добросовестность, трудолюбие и т.д.)</a:t>
            </a:r>
          </a:p>
          <a:p>
            <a:pPr algn="just"/>
            <a:r>
              <a:rPr lang="ru-RU" sz="2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•Лидерский потенциал ( прежде всего как способность принимать на себя ответственность за собственную деятельность и порученную работу; энергичность и настойчивость в достижении цели)</a:t>
            </a:r>
          </a:p>
          <a:p>
            <a:pPr algn="just"/>
            <a:r>
              <a:rPr lang="ru-RU" sz="2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•Потенциал к развитию (способность и готовность обучаться новому в случае необходимости).</a:t>
            </a:r>
          </a:p>
          <a:p>
            <a:pPr algn="just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 точки зрения организационного поведения, личностный трудовой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по-тенциал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– это заложенные потенции, возможности к выполнению тех или иных функций при благоприятных условиях развития способностей и задатков, доведения их до умений и навыков. </a:t>
            </a:r>
          </a:p>
        </p:txBody>
      </p:sp>
    </p:spTree>
    <p:extLst>
      <p:ext uri="{BB962C8B-B14F-4D97-AF65-F5344CB8AC3E}">
        <p14:creationId xmlns:p14="http://schemas.microsoft.com/office/powerpoint/2010/main" val="4796899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91999" cy="62324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Одной из основных задач  менеджера для повышения эффективности производства будет следующее направление деятельности: руководитель должен ставить перед собой и решать проблемы выявления личностного потенциала работника; переводить его в сочетание с групповым потенциалом; создавать условия для его максимального использования; обеспечить развитие личности и группы в интересах организации и самого работника. В этом случае уровень использования потенциала работника является критерием внутренней этики организации:</a:t>
            </a:r>
          </a:p>
          <a:p>
            <a:pPr algn="just"/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•</a:t>
            </a:r>
            <a:r>
              <a:rPr lang="ru-RU" sz="19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 технократическом подходе к человеку используется только квалификационный и психофизиологический потенциал, что существенно ограничивает возможности развития самой организации;</a:t>
            </a:r>
          </a:p>
          <a:p>
            <a:pPr algn="just"/>
            <a:r>
              <a:rPr lang="ru-RU" sz="19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•Гуманистический подход, при котором используются и развиваются все составляющие потенциала, развивает не только личность работника и организацию, но и социальное окружение.</a:t>
            </a:r>
          </a:p>
          <a:p>
            <a:pPr algn="ctr"/>
            <a:endParaRPr lang="ru-RU" sz="19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9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Профессионализм, его компоненты.</a:t>
            </a:r>
          </a:p>
          <a:p>
            <a:pPr algn="just"/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Важным элементом личностного потенциала работника для определения тенденций организационного поведения является профессионализм. Причем понятие профессионализма является скорее обыденным, чем раз и навсегда установленным. Однако можно выделить его составляющие, такие как профессия, специальность, квалификация. </a:t>
            </a:r>
          </a:p>
          <a:p>
            <a:pPr algn="just"/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Под профессией понимается определенный род общественно – полезной деятельности. Появление профессий связано с разделением и кооперированием труда в конкретных </a:t>
            </a:r>
            <a:r>
              <a:rPr lang="ru-RU" sz="19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технико</a:t>
            </a: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– организационных условиях производства и совокупностью знаний и практических навыков, приобретенных работником в результате обучения или опыта работы. В структуре профессии предполагается присутствие профессиональной пригодности, т.е. совокупности и структуры психических и психофизиологических особенностей человека, необходимых для достижения общественно приемлемой эффективности в профессиональном труде. Профессиональная пригодность формируется в процессе труда и предполагает наличие положительной мотивации к данному виду труда.</a:t>
            </a:r>
          </a:p>
        </p:txBody>
      </p:sp>
    </p:spTree>
    <p:extLst>
      <p:ext uri="{BB962C8B-B14F-4D97-AF65-F5344CB8AC3E}">
        <p14:creationId xmlns:p14="http://schemas.microsoft.com/office/powerpoint/2010/main" val="29821068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-112004"/>
            <a:ext cx="12192000" cy="68326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современной рыночной экономике существует определенная профессиональная стратификация – разделение профессиональных групп на слои по какому-либо признаку. Часто используется семичастная вертикальная стратификация:</a:t>
            </a:r>
          </a:p>
          <a:p>
            <a:pPr algn="just"/>
            <a:r>
              <a:rPr lang="ru-RU" sz="2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1.Высший класс профессионалов – администраторов</a:t>
            </a:r>
          </a:p>
          <a:p>
            <a:pPr algn="just"/>
            <a:r>
              <a:rPr lang="ru-RU" sz="2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2.Технические специалисты среднего уровня</a:t>
            </a:r>
          </a:p>
          <a:p>
            <a:pPr algn="just"/>
            <a:r>
              <a:rPr lang="ru-RU" sz="2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3.Коммерческий класс</a:t>
            </a:r>
          </a:p>
          <a:p>
            <a:pPr algn="just"/>
            <a:r>
              <a:rPr lang="ru-RU" sz="2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4.Мелкая буржуазия</a:t>
            </a:r>
          </a:p>
          <a:p>
            <a:pPr algn="just"/>
            <a:r>
              <a:rPr lang="ru-RU" sz="2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5.Техники и рабочие, осуществляющие руководящие функции</a:t>
            </a:r>
          </a:p>
          <a:p>
            <a:pPr algn="just"/>
            <a:r>
              <a:rPr lang="ru-RU" sz="2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6.Квалифицированные рабочие</a:t>
            </a:r>
          </a:p>
          <a:p>
            <a:pPr algn="just"/>
            <a:r>
              <a:rPr lang="ru-RU" sz="2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7.Неквалифицированные рабочие.</a:t>
            </a:r>
          </a:p>
          <a:p>
            <a:pPr algn="just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пределах одной профессии имеется  несколько специальностей, и если профессия – род деятельности, то специальность – вид занятий в рамках од-ной профессии, совокупность конкретных знаний и навыков. Выделение специальности зависит от сферы трудовой деятельности, стадий производственных процессов, применяемого инструмента, оборудования и т.д. И профессия, и специальность определяются по признакам содержания труда, включающих предметы труда и особенно его организацию.</a:t>
            </a:r>
          </a:p>
          <a:p>
            <a:pPr algn="just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Подготовка специалистов в современной системе образования в основном ориентирована на достаточно массовые профессии с возможностью специализации на заключительных этапах обучения. Такая система связана прежде всего с великим многообразием организаций и разными требованиями к специалистам в них. Окончательное овладение специальностью приходится на рабочее место в соответствии с предъявляемыми требованиями. Поэтому на сегодняшний день работник приобретает тем большую ценность для организации, чем дольше он в ней работает. Одна из основных проблем руководства – борьба с текучестью кадров. </a:t>
            </a:r>
          </a:p>
          <a:p>
            <a:pPr algn="just"/>
            <a:endParaRPr lang="ru-RU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325026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92000" cy="71096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Понятие квалификации имеет несколько значений, основное из них – уровень подготовленности, степень пригодности к какому-либо виду труда. Определение квалификации зависит от различных параметров, причем в разных организациях они могут быть различными. В этой связи можно при-вести еще ряд терминов, означающих определенную степень способности к труду – «широкая специализация», « узкий специалист», «высокая или низ-кая квалификация».</a:t>
            </a:r>
          </a:p>
          <a:p>
            <a:pPr algn="just"/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Отдельно выделяется понятие «профессионализм» - высокая квалификация, обеспечивающая успешное выполнение обязанностей на конкретном рабочем месте в конкретной организации. Это понятие подразумевает в структуре умений и навыков значительный удельный вес специфических навыков, необходимых именно в данной организации , в специфике ее коммуникаций. Такие знания, умения, навыки получили названия контекстуальных.  При переходе работника в другую организацию для приобретения </a:t>
            </a:r>
            <a:r>
              <a:rPr lang="ru-RU" sz="19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профессиона-лизма</a:t>
            </a: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требуется значительно больше времени, чем на простую адаптацию. Однако высокая квалификация обычно способствует ускорению процесса профессионализма на рабочем месте.</a:t>
            </a:r>
          </a:p>
          <a:p>
            <a:pPr algn="ctr"/>
            <a:r>
              <a:rPr lang="ru-RU" sz="19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 Ожидания человека и организации.</a:t>
            </a:r>
          </a:p>
          <a:p>
            <a:pPr algn="just"/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Процесс взаимодействия человека и организации в каждом конкретном случае определяется многими факторами, как личностными, так и ситуационными. Трудно предусмотреть все причины, по которым может возникнуть дисгармония во взаимоотношениях. Однако, несмотря на определенную уникальность каждого взаимодействия, можно выделить те моменты, которые в равной степени влияют на такого рода взаимодействие. Таковыми общими моментами будут являться:</a:t>
            </a:r>
          </a:p>
          <a:p>
            <a:pPr algn="just"/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•Ожидания и представления индивида об организационном окружении и его месте в нем;</a:t>
            </a:r>
          </a:p>
          <a:p>
            <a:pPr algn="just"/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•Ожидания организации в отношении индивида и его роли в ней.</a:t>
            </a:r>
          </a:p>
          <a:p>
            <a:pPr algn="just"/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Имея определенное представление о себе самом и о своих возможностях, обладая определенными знаниями об организации, имея определенные </a:t>
            </a:r>
            <a:r>
              <a:rPr lang="ru-RU" sz="19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наме</a:t>
            </a: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-рения в отношении организации и, наконец, исходя из своих целей и текущих возможностей, индивид вступает во взаимодействие с организацией. Он предполагает занять в ней определенное место, выполнять определенную работу и получать определенное вознаграждение. </a:t>
            </a:r>
            <a:endParaRPr lang="ru-RU" sz="1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12111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92000" cy="70942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Организация в соответствии со своими целями, организационной структурой, спецификой и содержанием работы предполагает взять работника, обладающего соответствующими квалификационными и личностными характеристиками, чтобы он играл определенную роль в организации, выполнял определенную работу, давая требуемый результат, за который полагается определенное вознаграждение.</a:t>
            </a:r>
          </a:p>
          <a:p>
            <a:pPr algn="just"/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Для того чтобы  взаимодействие было успешным, необходимы достаточно умелые действия со стороны обоих субъектов и, в частности, специальные управленческие действия. Можно выделить определенную группу основных ожиданий индивида по различным поводам взаимодействия:</a:t>
            </a:r>
          </a:p>
          <a:p>
            <a:pPr algn="just"/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•</a:t>
            </a:r>
            <a:r>
              <a:rPr lang="ru-RU" sz="19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Содержания, смысла и значимости работы;</a:t>
            </a:r>
          </a:p>
          <a:p>
            <a:pPr algn="just"/>
            <a:r>
              <a:rPr lang="ru-RU" sz="19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•Оригинальности и творческого характера работы; увлекательности и интенсивности работы;</a:t>
            </a:r>
          </a:p>
          <a:p>
            <a:pPr algn="just"/>
            <a:r>
              <a:rPr lang="ru-RU" sz="19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•Степени независимости, прав и власти на работе;  степени ответственности и риска;</a:t>
            </a:r>
          </a:p>
          <a:p>
            <a:pPr algn="just"/>
            <a:r>
              <a:rPr lang="ru-RU" sz="19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•Престижности и </a:t>
            </a:r>
            <a:r>
              <a:rPr lang="ru-RU" sz="19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статусности</a:t>
            </a:r>
            <a:r>
              <a:rPr lang="ru-RU" sz="19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работы; гарантий карьерного роста и личностного развития;</a:t>
            </a:r>
          </a:p>
          <a:p>
            <a:pPr algn="just"/>
            <a:r>
              <a:rPr lang="ru-RU" sz="19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•Степени включенности работы в общий деятельный процесс;</a:t>
            </a:r>
          </a:p>
          <a:p>
            <a:pPr algn="just"/>
            <a:r>
              <a:rPr lang="ru-RU" sz="19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•Безопасности и комфортности условий работы;</a:t>
            </a:r>
          </a:p>
          <a:p>
            <a:pPr algn="just"/>
            <a:r>
              <a:rPr lang="ru-RU" sz="19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•Признания и поощрения хорошей работы; заработной платы и премий;</a:t>
            </a:r>
          </a:p>
          <a:p>
            <a:pPr algn="just"/>
            <a:r>
              <a:rPr lang="ru-RU" sz="19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•Социальной защищенности и других социальных благ, предоставляемых организацией;</a:t>
            </a:r>
          </a:p>
          <a:p>
            <a:pPr algn="just"/>
            <a:r>
              <a:rPr lang="ru-RU" sz="19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•Дисциплины и других нормативных аспектов, регламентирующих поведение на работе;</a:t>
            </a:r>
          </a:p>
          <a:p>
            <a:pPr algn="just"/>
            <a:r>
              <a:rPr lang="ru-RU" sz="19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•Отношений между членами организации;</a:t>
            </a:r>
          </a:p>
          <a:p>
            <a:pPr algn="just"/>
            <a:r>
              <a:rPr lang="ru-RU" sz="19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•Конкретных лиц, работающих в организации.</a:t>
            </a:r>
          </a:p>
          <a:p>
            <a:pPr algn="just"/>
            <a:endParaRPr lang="ru-RU" sz="19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Для каждого индивида комбинация этих отдельных ожиданий, формирующих его обобщенное ожидание по отношению к организации, различна. Причем и структура ожиданий, и относительная степень значимости отдельных ожиданий для индивида сами зависят от множества таких факторов, как его личностные характеристики, цели, конкретная ситуация, в которой он находится, характеристики организации и т.д.</a:t>
            </a:r>
          </a:p>
          <a:p>
            <a:pPr algn="just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802779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92000" cy="68172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свою очередь, и организация имеет свои ожидания от работника, претендующего на место в ее рядах. Как правило, она ожидает от человека, что он проявит себя как:</a:t>
            </a:r>
          </a:p>
          <a:p>
            <a:pPr algn="just"/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•</a:t>
            </a:r>
            <a:r>
              <a:rPr lang="ru-RU" sz="19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Специалист в определенной области, обладающий определенными знаниями и квалификацией;</a:t>
            </a:r>
          </a:p>
          <a:p>
            <a:pPr algn="just"/>
            <a:r>
              <a:rPr lang="ru-RU" sz="19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•Человек, обладающий определенными личностными и моральными качествами;</a:t>
            </a:r>
          </a:p>
          <a:p>
            <a:pPr algn="just"/>
            <a:r>
              <a:rPr lang="ru-RU" sz="19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•Член организации, способный взаимодействовать и поддерживать хорошие отношения с коллегами;</a:t>
            </a:r>
          </a:p>
          <a:p>
            <a:pPr algn="just"/>
            <a:r>
              <a:rPr lang="ru-RU" sz="19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•Член организации, разделяющий ее ценности;</a:t>
            </a:r>
          </a:p>
          <a:p>
            <a:pPr algn="just"/>
            <a:r>
              <a:rPr lang="ru-RU" sz="19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•Исполнитель определенной работы, готовый осуществлять ее с полной отдачей и на должном  качественном уровне;</a:t>
            </a:r>
          </a:p>
          <a:p>
            <a:pPr algn="just"/>
            <a:r>
              <a:rPr lang="ru-RU" sz="19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•Член организации, способный занять определенное место внутри организации и готовый взять на себя соответствующие обязательства и ответственность;</a:t>
            </a:r>
          </a:p>
          <a:p>
            <a:pPr algn="just"/>
            <a:r>
              <a:rPr lang="ru-RU" sz="19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•Сотрудник, следующий принятым в организации нормам поведения, рас-порядку и распоряжениям руководства.</a:t>
            </a:r>
          </a:p>
          <a:p>
            <a:pPr algn="just"/>
            <a:endParaRPr lang="ru-RU" sz="19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Комбинация ожиданий организации по отношению к человеку, а также степень значимости для организации каждого отдельного ожидания могут отличаться у различных организаций. Более того, в рамках одной организации по отношению к различным индивидам могут складываться различные комбинации ожиданий. Поэтому нельзя предложить единой универсальной </a:t>
            </a:r>
            <a:r>
              <a:rPr lang="ru-RU" sz="19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</a:t>
            </a: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-дели ожиданий организаций по отношению к человеку, так же как нельзя предложить аналогичной модели ожиданий человека по отношению к организации.</a:t>
            </a:r>
          </a:p>
          <a:p>
            <a:pPr algn="just"/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Для того, чтобы стыковать ожидания человека и организации по отношению друг к другу и тем самым устранить или свести к минимуму дефекты взаимодействия, важно четко представить то, на какое место в организации претендует человек, какие роли он может и готов выполнять и какую роль ему предполагает дать организация. Очень часто именно несоответствие </a:t>
            </a:r>
            <a:r>
              <a:rPr lang="ru-RU" sz="19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</a:t>
            </a: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-ли, которую предлагает организация человеку, его претензиям занимать определенное место в организации, является основой конфликта между чело-веком и организационным окружением.</a:t>
            </a:r>
            <a:endParaRPr lang="ru-RU" sz="1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3104271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92000" cy="62478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Возможны два подхода к установлению соответствия роли и места.</a:t>
            </a:r>
          </a:p>
          <a:p>
            <a:pPr algn="just"/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Первый подход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состоит из того, что роль является основополагающей в установлении этого соответствия. Человек подбирается для выполнения определенной работы, осуществления определенной функции, т.е. для исполнения определенной роли в организации. Он предполагает следующие моменты: учет склонностей (научное определение склонности человека к конкретной работе, от которой он получает максимум удовлетворения); персональный отбор (использование таких средств, как анкеты, собеседования, тесты и т.д.); обучение. Этот подход является традиционным и наиболее рас-пространен в современной практике менеджмента.</a:t>
            </a:r>
          </a:p>
          <a:p>
            <a:pPr algn="just"/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Второй подход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определяет как главное место, на которое претендует чело-век и его потенциал исполнения ролей. Работа подбирается человеку таким образом, чтобы она лучше всего соответствовала его возможностям и его претензиям на определенное место в организации. Сюда входят, во-первых, конструирование и расположение оборудования (оборудование должно быть сконструировано и размещено таким образом, чтобы соответствовать возможностям среднего рабочего); во-вторых, физические условия работы (увеличение эффективности выполнения работы, освещение, отопление, вентиляция, снижение уровня шума и т.д.); в-третьих, психологические условия работы (возможность несчастных случаев, прогулы, перекуры, система зарплаты и премий, типы контроля и т.д.).  Второй подход имеет тенденцию к реализации в японской модели менеджмента и, несмотря на достаточную сложность реализации, все чаще применяется в мировой практике.</a:t>
            </a:r>
          </a:p>
          <a:p>
            <a:pPr algn="just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Реализация любого из этих подходов требует определенной организационной культуры и разных ценностей, правил и норм жизнедеятельности организации.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031941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Дерево">
  <a:themeElements>
    <a:clrScheme name="Дерево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Дерево">
      <a:majorFont>
        <a:latin typeface="Rockwell Condensed" panose="02060603050405020104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 panose="02060603020205020403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Дерево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TM03090434[[fn=Дерево]]</Template>
  <TotalTime>40</TotalTime>
  <Words>4388</Words>
  <Application>Microsoft Office PowerPoint</Application>
  <PresentationFormat>Широкоэкранный</PresentationFormat>
  <Paragraphs>164</Paragraphs>
  <Slides>17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23" baseType="lpstr">
      <vt:lpstr>Cambria</vt:lpstr>
      <vt:lpstr>Rockwell</vt:lpstr>
      <vt:lpstr>Rockwell Condensed</vt:lpstr>
      <vt:lpstr>Times New Roman</vt:lpstr>
      <vt:lpstr>Wingdings</vt:lpstr>
      <vt:lpstr>Дерево</vt:lpstr>
      <vt:lpstr>ЛИЧНОСТЬ РАБОТНИКА КАК СУБЪЕКТ И ОБЪЕКТ ОРГАНИЗАЦИОННОГО ПОВЕДЕНИЯ.  ТИПЫ ВЗАИМООТНОШЕНИЙ ЧЕЛОВЕКА И РАБОЧЕЙ ГРУППЫ. ГРУППОВОЕ ПОВЕДЕНИЕ.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ЛИЧНОСТЬ РАБОТНИКА КАК СУБЪЕКТ И ОБЪЕКТ ОРГАНИЗАЦИОННОГО ПОВЕДЕНИЯ.</dc:title>
  <dc:creator>usewr</dc:creator>
  <cp:lastModifiedBy>usewr</cp:lastModifiedBy>
  <cp:revision>6</cp:revision>
  <dcterms:created xsi:type="dcterms:W3CDTF">2020-11-10T15:34:34Z</dcterms:created>
  <dcterms:modified xsi:type="dcterms:W3CDTF">2020-11-11T03:03:13Z</dcterms:modified>
</cp:coreProperties>
</file>